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256" r:id="rId5"/>
    <p:sldId id="277" r:id="rId6"/>
    <p:sldId id="261" r:id="rId7"/>
    <p:sldId id="262" r:id="rId8"/>
    <p:sldId id="289" r:id="rId9"/>
    <p:sldId id="264" r:id="rId10"/>
    <p:sldId id="258" r:id="rId11"/>
    <p:sldId id="278" r:id="rId12"/>
    <p:sldId id="295" r:id="rId13"/>
    <p:sldId id="266" r:id="rId14"/>
    <p:sldId id="296" r:id="rId15"/>
    <p:sldId id="297" r:id="rId16"/>
    <p:sldId id="298" r:id="rId17"/>
    <p:sldId id="270" r:id="rId18"/>
    <p:sldId id="299" r:id="rId19"/>
    <p:sldId id="303" r:id="rId20"/>
    <p:sldId id="302" r:id="rId21"/>
    <p:sldId id="301" r:id="rId22"/>
    <p:sldId id="300" r:id="rId23"/>
    <p:sldId id="292" r:id="rId24"/>
    <p:sldId id="268" r:id="rId25"/>
    <p:sldId id="304" r:id="rId26"/>
    <p:sldId id="305" r:id="rId27"/>
    <p:sldId id="306"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8" autoAdjust="0"/>
    <p:restoredTop sz="94660"/>
  </p:normalViewPr>
  <p:slideViewPr>
    <p:cSldViewPr snapToGrid="0">
      <p:cViewPr varScale="1">
        <p:scale>
          <a:sx n="112" d="100"/>
          <a:sy n="112" d="100"/>
        </p:scale>
        <p:origin x="560" y="17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1/3/23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A7DDABAE-B64D-46E9-BC8E-7B0EC762CE03}" type="datetime1">
              <a:rPr lang="en-US" smtClean="0"/>
              <a:t>1/3/23</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88E9BBE9-9D84-4879-9342-47D8B2678C50}" type="datetime1">
              <a:rPr lang="en-US" smtClean="0"/>
              <a:t>1/3/23</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76670D81-EEE0-4A0F-921D-6801F51C79C1}" type="datetime1">
              <a:rPr lang="en-US" smtClean="0"/>
              <a:t>1/3/23</a:t>
            </a:fld>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Fake news Classification</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fld id="{D33B29F9-9264-4ACB-BB2E-FBAC1EDC43F3}" type="datetime1">
              <a:rPr lang="en-US" smtClean="0"/>
              <a:t>1/3/23</a:t>
            </a:fld>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Fake news Classification</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42783BC1-DE53-4155-AE49-4B3065B4E4E0}" type="datetime1">
              <a:rPr lang="en-US" smtClean="0"/>
              <a:t>1/3/23</a:t>
            </a:fld>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Fake news Classification</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44815886-0027-4824-BA29-0AEC74B01739}" type="datetime1">
              <a:rPr lang="en-US" smtClean="0"/>
              <a:t>1/3/23</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fld id="{3B54DCB8-1F6B-4F73-BCBC-09E4B322548E}" type="datetime1">
              <a:rPr lang="en-US" smtClean="0"/>
              <a:t>1/3/23</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E615D0E9-3A2B-487D-AC90-464207FBA3CD}" type="datetime1">
              <a:rPr lang="en-US" smtClean="0"/>
              <a:t>1/3/23</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5EC3CC46-71D4-4205-BBF8-2A32B6014C56}" type="datetime1">
              <a:rPr lang="en-US" smtClean="0"/>
              <a:t>1/3/23</a:t>
            </a:fld>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Fake news Classification</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fld id="{87A0E174-21A0-463E-B811-1FA20F7B8D47}" type="datetime1">
              <a:rPr lang="en-US" smtClean="0"/>
              <a:t>1/3/23</a:t>
            </a:fld>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Fake news Classification</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fld id="{79827065-1F9A-4537-BCE2-525794BD6B8A}" type="datetime1">
              <a:rPr lang="en-US" smtClean="0"/>
              <a:t>1/3/23</a:t>
            </a:fld>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fld id="{6E6BC16D-08C5-44A8-9872-1F3B0BFF36F6}" type="datetime1">
              <a:rPr lang="en-US" smtClean="0"/>
              <a:t>1/3/23</a:t>
            </a:fld>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Fake news Classification</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fld id="{BB7ED275-2EF9-4F51-88FB-D50EA0EB2758}" type="datetime1">
              <a:rPr lang="en-US" smtClean="0"/>
              <a:t>1/3/23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Fake news Classification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fld id="{A2FBF803-05D2-4B3F-AE76-DF85EA987CF4}" type="datetime1">
              <a:rPr lang="en-US" smtClean="0"/>
              <a:t>1/3/23</a:t>
            </a:fld>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Fake news Classification</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fld id="{D4092E3C-D8CF-4751-A59D-21111609633F}" type="datetime1">
              <a:rPr lang="en-US" smtClean="0"/>
              <a:t>1/3/23</a:t>
            </a:fld>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Fake news Classification</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fld id="{78C05EF9-CE6E-40E7-89A1-C2E61296ED94}" type="datetime1">
              <a:rPr lang="en-US" smtClean="0"/>
              <a:t>1/3/23</a:t>
            </a:fld>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Fake news Classification</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AA06A734-370A-4AA0-A795-F58CA4A4C055}" type="datetime1">
              <a:rPr lang="en-US" smtClean="0"/>
              <a:t>1/3/23</a:t>
            </a:fld>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Fake news Classification</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F8EBB33-9210-47CA-AC52-E692A3873A2B}" type="datetime1">
              <a:rPr lang="en-US" smtClean="0"/>
              <a:t>1/3/23</a:t>
            </a:fld>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97633" y="4464688"/>
            <a:ext cx="6561728" cy="1122202"/>
          </a:xfrm>
        </p:spPr>
        <p:txBody>
          <a:bodyPr/>
          <a:lstStyle/>
          <a:p>
            <a:r>
              <a:rPr lang="en-US" sz="3600" dirty="0"/>
              <a:t>FAKE NEWS CLASSIFIER PROJECT</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9789951" y="5586890"/>
            <a:ext cx="1567859" cy="396660"/>
          </a:xfrm>
        </p:spPr>
        <p:txBody>
          <a:bodyPr>
            <a:normAutofit fontScale="92500"/>
          </a:bodyPr>
          <a:lstStyle/>
          <a:p>
            <a:r>
              <a:rPr lang="en-US" sz="1800" dirty="0"/>
              <a:t>Aditya Maurya</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u="sng" dirty="0"/>
              <a:t>Data Source and formats.</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fld id="{BCF553D6-C2E9-4909-BE45-9665FA70E6F4}" type="datetime1">
              <a:rPr lang="en-US" smtClean="0"/>
              <a:t>1/3/23</a:t>
            </a:fld>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3" name="TextBox 12">
            <a:extLst>
              <a:ext uri="{FF2B5EF4-FFF2-40B4-BE49-F238E27FC236}">
                <a16:creationId xmlns:a16="http://schemas.microsoft.com/office/drawing/2014/main" id="{2F536DE0-7932-4D8C-85B0-69872AD519A6}"/>
              </a:ext>
            </a:extLst>
          </p:cNvPr>
          <p:cNvSpPr txBox="1"/>
          <p:nvPr/>
        </p:nvSpPr>
        <p:spPr>
          <a:xfrm>
            <a:off x="3048699" y="2785223"/>
            <a:ext cx="6094602" cy="3003643"/>
          </a:xfrm>
          <a:prstGeom prst="rect">
            <a:avLst/>
          </a:prstGeom>
          <a:noFill/>
        </p:spPr>
        <p:txBody>
          <a:bodyPr wrap="square">
            <a:spAutoFit/>
          </a:bodyPr>
          <a:lstStyle/>
          <a:p>
            <a:pPr algn="just">
              <a:lnSpc>
                <a:spcPct val="150000"/>
              </a:lnSpc>
              <a:spcBef>
                <a:spcPts val="200"/>
              </a:spcBef>
            </a:pPr>
            <a:r>
              <a:rPr lang="en-IN" sz="2400" b="1" u="sng"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Data Sources and their formats</a:t>
            </a: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are 6 columns in the dataset. The description of each of the column is given below:</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“id”:  Unique id of each news article</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“headline”:  It is the title of the news.</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“news”:  It contains the full text of the news article</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“Unnamed:0”:  It is a serial number</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written_by</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represents the author of the news article</a:t>
            </a:r>
          </a:p>
          <a:p>
            <a:pPr marL="342900" lvl="0" indent="-342900" algn="jus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“label”:  It tells whether the news is fake (1) or not fake (0).</a:t>
            </a:r>
          </a:p>
        </p:txBody>
      </p:sp>
    </p:spTree>
    <p:extLst>
      <p:ext uri="{BB962C8B-B14F-4D97-AF65-F5344CB8AC3E}">
        <p14:creationId xmlns:p14="http://schemas.microsoft.com/office/powerpoint/2010/main" val="2121178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90013"/>
            <a:ext cx="8421688" cy="533951"/>
          </a:xfrm>
        </p:spPr>
        <p:txBody>
          <a:bodyPr/>
          <a:lstStyle/>
          <a:p>
            <a:r>
              <a:rPr lang="en-US" u="sng" dirty="0"/>
              <a:t>Data Pre-Processing.</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fld id="{BCF553D6-C2E9-4909-BE45-9665FA70E6F4}" type="datetime1">
              <a:rPr lang="en-US" smtClean="0"/>
              <a:t>1/3/23</a:t>
            </a:fld>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3" name="TextBox 12">
            <a:extLst>
              <a:ext uri="{FF2B5EF4-FFF2-40B4-BE49-F238E27FC236}">
                <a16:creationId xmlns:a16="http://schemas.microsoft.com/office/drawing/2014/main" id="{2F536DE0-7932-4D8C-85B0-69872AD519A6}"/>
              </a:ext>
            </a:extLst>
          </p:cNvPr>
          <p:cNvSpPr txBox="1"/>
          <p:nvPr/>
        </p:nvSpPr>
        <p:spPr>
          <a:xfrm>
            <a:off x="461853" y="1085551"/>
            <a:ext cx="4551727" cy="173701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50000"/>
              </a:lnSpc>
              <a:spcBef>
                <a:spcPts val="200"/>
              </a:spcBef>
            </a:pPr>
            <a:r>
              <a:rPr lang="en-IN" sz="1800" dirty="0">
                <a:effectLst/>
                <a:latin typeface="Calibri" panose="020F0502020204030204" pitchFamily="34" charset="0"/>
                <a:ea typeface="Calibri" panose="020F0502020204030204" pitchFamily="34" charset="0"/>
                <a:cs typeface="Times New Roman" panose="02020603050405020304" pitchFamily="18" charset="0"/>
              </a:rPr>
              <a:t>I started the pre-processing with cleansing the data, filtering out all the Bash data and I like to keep only the required data for our analysis.</a:t>
            </a:r>
          </a:p>
          <a:p>
            <a:pPr algn="just">
              <a:lnSpc>
                <a:spcPct val="150000"/>
              </a:lnSpc>
              <a:spcBef>
                <a:spcPts val="200"/>
              </a:spcBef>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375A729-3039-46A7-9AE8-3BF648FF03F9}"/>
              </a:ext>
            </a:extLst>
          </p:cNvPr>
          <p:cNvSpPr txBox="1"/>
          <p:nvPr/>
        </p:nvSpPr>
        <p:spPr>
          <a:xfrm>
            <a:off x="448112" y="4461976"/>
            <a:ext cx="4551727"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I started with importing the required libraries. And I have declared stop words and lemmatize to a variable</a:t>
            </a:r>
            <a:endParaRPr lang="en-IN" dirty="0"/>
          </a:p>
        </p:txBody>
      </p:sp>
      <p:pic>
        <p:nvPicPr>
          <p:cNvPr id="12" name="Picture 11">
            <a:extLst>
              <a:ext uri="{FF2B5EF4-FFF2-40B4-BE49-F238E27FC236}">
                <a16:creationId xmlns:a16="http://schemas.microsoft.com/office/drawing/2014/main" id="{5A1C6636-FE14-43C1-B769-2BFF88FB0595}"/>
              </a:ext>
            </a:extLst>
          </p:cNvPr>
          <p:cNvPicPr/>
          <p:nvPr/>
        </p:nvPicPr>
        <p:blipFill>
          <a:blip r:embed="rId2">
            <a:extLst>
              <a:ext uri="{28A0092B-C50C-407E-A947-70E740481C1C}">
                <a14:useLocalDpi xmlns:a14="http://schemas.microsoft.com/office/drawing/2010/main" val="0"/>
              </a:ext>
            </a:extLst>
          </a:blip>
          <a:stretch>
            <a:fillRect/>
          </a:stretch>
        </p:blipFill>
        <p:spPr>
          <a:xfrm>
            <a:off x="5300662" y="1608405"/>
            <a:ext cx="6619875" cy="3189131"/>
          </a:xfrm>
          <a:prstGeom prst="rect">
            <a:avLst/>
          </a:prstGeom>
        </p:spPr>
      </p:pic>
    </p:spTree>
    <p:extLst>
      <p:ext uri="{BB962C8B-B14F-4D97-AF65-F5344CB8AC3E}">
        <p14:creationId xmlns:p14="http://schemas.microsoft.com/office/powerpoint/2010/main" val="342443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90013"/>
            <a:ext cx="8421688" cy="533951"/>
          </a:xfrm>
        </p:spPr>
        <p:txBody>
          <a:bodyPr/>
          <a:lstStyle/>
          <a:p>
            <a:r>
              <a:rPr lang="en-US" u="sng" dirty="0"/>
              <a:t>Data Pre-Processing.</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fld id="{BCF553D6-C2E9-4909-BE45-9665FA70E6F4}" type="datetime1">
              <a:rPr lang="en-US" smtClean="0"/>
              <a:t>1/3/23</a:t>
            </a:fld>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3" name="Rectangle 2">
            <a:extLst>
              <a:ext uri="{FF2B5EF4-FFF2-40B4-BE49-F238E27FC236}">
                <a16:creationId xmlns:a16="http://schemas.microsoft.com/office/drawing/2014/main" id="{A606EE21-2FF4-4CB4-B5D2-F88B40658CF3}"/>
              </a:ext>
            </a:extLst>
          </p:cNvPr>
          <p:cNvSpPr>
            <a:spLocks noChangeArrowheads="1"/>
          </p:cNvSpPr>
          <p:nvPr/>
        </p:nvSpPr>
        <p:spPr bwMode="auto">
          <a:xfrm>
            <a:off x="1577130" y="14345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Picture 39">
            <a:extLst>
              <a:ext uri="{FF2B5EF4-FFF2-40B4-BE49-F238E27FC236}">
                <a16:creationId xmlns:a16="http://schemas.microsoft.com/office/drawing/2014/main" id="{0F87ED31-900D-42E9-8434-66DE1A1FC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168" y="1803849"/>
            <a:ext cx="6600825" cy="44788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E2FAAB4-B41D-4090-AD95-797636E25174}"/>
              </a:ext>
            </a:extLst>
          </p:cNvPr>
          <p:cNvSpPr txBox="1"/>
          <p:nvPr/>
        </p:nvSpPr>
        <p:spPr>
          <a:xfrm>
            <a:off x="3098564" y="1181164"/>
            <a:ext cx="5925795"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Then I have created a function to clean the data as like below.</a:t>
            </a:r>
            <a:endParaRPr lang="en-IN" dirty="0"/>
          </a:p>
        </p:txBody>
      </p:sp>
    </p:spTree>
    <p:extLst>
      <p:ext uri="{BB962C8B-B14F-4D97-AF65-F5344CB8AC3E}">
        <p14:creationId xmlns:p14="http://schemas.microsoft.com/office/powerpoint/2010/main" val="1895045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90013"/>
            <a:ext cx="8421688" cy="533951"/>
          </a:xfrm>
        </p:spPr>
        <p:txBody>
          <a:bodyPr/>
          <a:lstStyle/>
          <a:p>
            <a:r>
              <a:rPr lang="en-US" u="sng" dirty="0"/>
              <a:t>Data Pre-Processing.</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fld id="{BCF553D6-C2E9-4909-BE45-9665FA70E6F4}" type="datetime1">
              <a:rPr lang="en-US" smtClean="0"/>
              <a:t>1/3/23</a:t>
            </a:fld>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3" name="Rectangle 2">
            <a:extLst>
              <a:ext uri="{FF2B5EF4-FFF2-40B4-BE49-F238E27FC236}">
                <a16:creationId xmlns:a16="http://schemas.microsoft.com/office/drawing/2014/main" id="{A606EE21-2FF4-4CB4-B5D2-F88B40658CF3}"/>
              </a:ext>
            </a:extLst>
          </p:cNvPr>
          <p:cNvSpPr>
            <a:spLocks noChangeArrowheads="1"/>
          </p:cNvSpPr>
          <p:nvPr/>
        </p:nvSpPr>
        <p:spPr bwMode="auto">
          <a:xfrm>
            <a:off x="1577130" y="14345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TextBox 13">
            <a:extLst>
              <a:ext uri="{FF2B5EF4-FFF2-40B4-BE49-F238E27FC236}">
                <a16:creationId xmlns:a16="http://schemas.microsoft.com/office/drawing/2014/main" id="{6E2FAAB4-B41D-4090-AD95-797636E25174}"/>
              </a:ext>
            </a:extLst>
          </p:cNvPr>
          <p:cNvSpPr txBox="1"/>
          <p:nvPr/>
        </p:nvSpPr>
        <p:spPr>
          <a:xfrm>
            <a:off x="3133102" y="797572"/>
            <a:ext cx="5925795" cy="923330"/>
          </a:xfrm>
          <a:prstGeom prst="rect">
            <a:avLst/>
          </a:prstGeom>
          <a:noFill/>
        </p:spPr>
        <p:txBody>
          <a:bodyPr wrap="square">
            <a:spAutoFit/>
          </a:bodyPr>
          <a:lstStyle/>
          <a:p>
            <a:pPr algn="just"/>
            <a:r>
              <a:rPr lang="en-IN" sz="1800" dirty="0">
                <a:effectLst/>
                <a:latin typeface="Calibri" panose="020F0502020204030204" pitchFamily="34" charset="0"/>
                <a:ea typeface="Calibri" panose="020F0502020204030204" pitchFamily="34" charset="0"/>
                <a:cs typeface="Times New Roman" panose="02020603050405020304" pitchFamily="18" charset="0"/>
              </a:rPr>
              <a:t>To understand how much data, I have removed I calculated with the length of the column before cleansing and I calculated length of the columns after cleansing</a:t>
            </a:r>
            <a:endParaRPr lang="en-IN" dirty="0"/>
          </a:p>
        </p:txBody>
      </p:sp>
      <p:pic>
        <p:nvPicPr>
          <p:cNvPr id="12" name="Picture 11">
            <a:extLst>
              <a:ext uri="{FF2B5EF4-FFF2-40B4-BE49-F238E27FC236}">
                <a16:creationId xmlns:a16="http://schemas.microsoft.com/office/drawing/2014/main" id="{95B02B31-F64A-4B13-8241-DFCF3382D167}"/>
              </a:ext>
            </a:extLst>
          </p:cNvPr>
          <p:cNvPicPr/>
          <p:nvPr/>
        </p:nvPicPr>
        <p:blipFill rotWithShape="1">
          <a:blip r:embed="rId2">
            <a:extLst>
              <a:ext uri="{28A0092B-C50C-407E-A947-70E740481C1C}">
                <a14:useLocalDpi xmlns:a14="http://schemas.microsoft.com/office/drawing/2010/main" val="0"/>
              </a:ext>
            </a:extLst>
          </a:blip>
          <a:srcRect b="10448"/>
          <a:stretch/>
        </p:blipFill>
        <p:spPr bwMode="auto">
          <a:xfrm>
            <a:off x="2551408" y="1991172"/>
            <a:ext cx="7089182" cy="27090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4914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1/3/23</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2" name="Picture 11">
            <a:extLst>
              <a:ext uri="{FF2B5EF4-FFF2-40B4-BE49-F238E27FC236}">
                <a16:creationId xmlns:a16="http://schemas.microsoft.com/office/drawing/2014/main" id="{E3EB91A2-DBC3-4E2D-AC59-3928170AA2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21828" y="615315"/>
            <a:ext cx="5687252" cy="5741035"/>
          </a:xfrm>
          <a:prstGeom prst="rect">
            <a:avLst/>
          </a:prstGeom>
          <a:noFill/>
          <a:ln>
            <a:noFill/>
          </a:ln>
        </p:spPr>
      </p:pic>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083647"/>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evidently see that most of the fake news are from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not_avaliable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Dtype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"Length", "Editor" which means these fake news sources are not available.</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News without a proper author name is being a fake news.</a:t>
            </a:r>
          </a:p>
        </p:txBody>
      </p:sp>
    </p:spTree>
    <p:extLst>
      <p:ext uri="{BB962C8B-B14F-4D97-AF65-F5344CB8AC3E}">
        <p14:creationId xmlns:p14="http://schemas.microsoft.com/office/powerpoint/2010/main" val="1472106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1/3/23</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70099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Fake news headlines have most repeated keywords Trump, Prison, win outcome November. So, any news on these keywords might be fake.</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This data should be taken at the time of election or before the time of election because we link the key words, we can understand these news’s are fake propaganda.</a:t>
            </a:r>
          </a:p>
          <a:p>
            <a:pPr algn="just">
              <a:lnSpc>
                <a:spcPct val="107000"/>
              </a:lnSpc>
              <a:spcBef>
                <a:spcPts val="200"/>
              </a:spcBef>
            </a:pP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C87F8EA-C801-4F80-B3EE-0A3E293E905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71626" y="654341"/>
            <a:ext cx="5898260" cy="5702009"/>
          </a:xfrm>
          <a:prstGeom prst="rect">
            <a:avLst/>
          </a:prstGeom>
          <a:noFill/>
          <a:ln>
            <a:noFill/>
          </a:ln>
        </p:spPr>
      </p:pic>
    </p:spTree>
    <p:extLst>
      <p:ext uri="{BB962C8B-B14F-4D97-AF65-F5344CB8AC3E}">
        <p14:creationId xmlns:p14="http://schemas.microsoft.com/office/powerpoint/2010/main" val="2678100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1/3/23</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36064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Fake news’s has most repeated keywords Washington, republican, plan, Society so any news on these keywords might be fake</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As live we guessed before there are more chances that this data might have taken before the time of election or might be some funded individuals might have speeded this news’s.</a:t>
            </a:r>
          </a:p>
        </p:txBody>
      </p:sp>
      <p:pic>
        <p:nvPicPr>
          <p:cNvPr id="9" name="Picture 8">
            <a:extLst>
              <a:ext uri="{FF2B5EF4-FFF2-40B4-BE49-F238E27FC236}">
                <a16:creationId xmlns:a16="http://schemas.microsoft.com/office/drawing/2014/main" id="{4858DB45-AB6F-43FA-A920-922AF4106A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32689" y="612254"/>
            <a:ext cx="5321110" cy="5633491"/>
          </a:xfrm>
          <a:prstGeom prst="rect">
            <a:avLst/>
          </a:prstGeom>
          <a:noFill/>
          <a:ln>
            <a:noFill/>
          </a:ln>
        </p:spPr>
      </p:pic>
    </p:spTree>
    <p:extLst>
      <p:ext uri="{BB962C8B-B14F-4D97-AF65-F5344CB8AC3E}">
        <p14:creationId xmlns:p14="http://schemas.microsoft.com/office/powerpoint/2010/main" val="299215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1/3/23</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70099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Not Fake news have most repeated keywords Washington, republican, plan, Society which are as same as repeated words in fake new. So, news won’t be much helpfully in our prediction.</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And we also see week, Augusta, sonny, telling, Georgian are being the most repeated words in not Fake news.</a:t>
            </a:r>
          </a:p>
          <a:p>
            <a:pPr algn="just">
              <a:lnSpc>
                <a:spcPct val="107000"/>
              </a:lnSpc>
              <a:spcBef>
                <a:spcPts val="200"/>
              </a:spcBef>
            </a:pP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1597AF3-4337-4B71-9C8F-10AEFBACD3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21828" y="585891"/>
            <a:ext cx="5568191" cy="5686218"/>
          </a:xfrm>
          <a:prstGeom prst="rect">
            <a:avLst/>
          </a:prstGeom>
          <a:noFill/>
          <a:ln>
            <a:noFill/>
          </a:ln>
        </p:spPr>
      </p:pic>
    </p:spTree>
    <p:extLst>
      <p:ext uri="{BB962C8B-B14F-4D97-AF65-F5344CB8AC3E}">
        <p14:creationId xmlns:p14="http://schemas.microsoft.com/office/powerpoint/2010/main" val="720846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1/3/23</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083647"/>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In Not Fake news we can see many authors, which is a clear indication that if author names are available that possibility of being not fake is high.</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see and compare with the fake news authors that there are no bogus names here. And also, our imputed name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not_avaliable</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also not in this list</a:t>
            </a: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3A7BADB-93F6-4D62-A482-245493CDF3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50756" y="637563"/>
            <a:ext cx="5500884" cy="5718787"/>
          </a:xfrm>
          <a:prstGeom prst="rect">
            <a:avLst/>
          </a:prstGeom>
          <a:noFill/>
          <a:ln>
            <a:noFill/>
          </a:ln>
        </p:spPr>
      </p:pic>
    </p:spTree>
    <p:extLst>
      <p:ext uri="{BB962C8B-B14F-4D97-AF65-F5344CB8AC3E}">
        <p14:creationId xmlns:p14="http://schemas.microsoft.com/office/powerpoint/2010/main" val="4146391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1828" y="250232"/>
            <a:ext cx="5431971" cy="846301"/>
          </a:xfrm>
        </p:spPr>
        <p:txBody>
          <a:bodyPr/>
          <a:lstStyle/>
          <a:p>
            <a:r>
              <a:rPr lang="en-US" dirty="0"/>
              <a:t>Insights with word cloud</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fld id="{E3949610-1DD7-4081-8AED-62CFDF9E7DEC}" type="datetime1">
              <a:rPr lang="en-US" smtClean="0"/>
              <a:t>1/3/23</a:t>
            </a:fld>
            <a:endParaRPr lang="en-US" dirty="0"/>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14" name="TextBox 13">
            <a:extLst>
              <a:ext uri="{FF2B5EF4-FFF2-40B4-BE49-F238E27FC236}">
                <a16:creationId xmlns:a16="http://schemas.microsoft.com/office/drawing/2014/main" id="{03E6053A-2731-42E5-A5BD-AB48E5CA8E54}"/>
              </a:ext>
            </a:extLst>
          </p:cNvPr>
          <p:cNvSpPr txBox="1"/>
          <p:nvPr/>
        </p:nvSpPr>
        <p:spPr>
          <a:xfrm>
            <a:off x="203434" y="1956182"/>
            <a:ext cx="5568192" cy="2700996"/>
          </a:xfrm>
          <a:prstGeom prst="rect">
            <a:avLst/>
          </a:prstGeom>
          <a:noFill/>
        </p:spPr>
        <p:txBody>
          <a:bodyPr wrap="square">
            <a:spAutoFit/>
          </a:bodyPr>
          <a:lstStyle/>
          <a:p>
            <a:pPr algn="just">
              <a:lnSpc>
                <a:spcPct val="107000"/>
              </a:lnSpc>
              <a:spcBef>
                <a:spcPts val="200"/>
              </a:spcBef>
            </a:pPr>
            <a:r>
              <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Key Observations:</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In not fake headlines we can see New, ethic, time, culture, question, agriculture, York.</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We will use written by and headlines in our model building.</a:t>
            </a:r>
          </a:p>
          <a:p>
            <a:pPr marL="342900" lvl="0" indent="-342900" algn="jus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And we can clearly notice the headlines difference from the fake headlines and there no words matching with fake headlines.</a:t>
            </a:r>
          </a:p>
          <a:p>
            <a:pPr algn="just">
              <a:lnSpc>
                <a:spcPct val="107000"/>
              </a:lnSpc>
              <a:spcBef>
                <a:spcPts val="200"/>
              </a:spcBef>
            </a:pPr>
            <a:endParaRPr lang="en-IN" sz="2000" b="1" u="sng"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40BE38E-81AD-42F8-9215-8226044287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3383"/>
            <a:ext cx="5431971" cy="5682968"/>
          </a:xfrm>
          <a:prstGeom prst="rect">
            <a:avLst/>
          </a:prstGeom>
          <a:noFill/>
          <a:ln>
            <a:noFill/>
          </a:ln>
        </p:spPr>
      </p:pic>
    </p:spTree>
    <p:extLst>
      <p:ext uri="{BB962C8B-B14F-4D97-AF65-F5344CB8AC3E}">
        <p14:creationId xmlns:p14="http://schemas.microsoft.com/office/powerpoint/2010/main" val="271003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4966633" cy="1325563"/>
          </a:xfrm>
        </p:spPr>
        <p:txBody>
          <a:bodyPr/>
          <a:lstStyle/>
          <a:p>
            <a:r>
              <a:rPr lang="en-ZA" dirty="0"/>
              <a:t>ABOUT Fake news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930827" y="2865452"/>
            <a:ext cx="6594098" cy="2519363"/>
          </a:xfrm>
        </p:spPr>
        <p:style>
          <a:lnRef idx="1">
            <a:schemeClr val="accent2"/>
          </a:lnRef>
          <a:fillRef idx="3">
            <a:schemeClr val="accent2"/>
          </a:fillRef>
          <a:effectRef idx="2">
            <a:schemeClr val="accent2"/>
          </a:effectRef>
          <a:fontRef idx="minor">
            <a:schemeClr val="lt1"/>
          </a:fontRef>
        </p:style>
        <p:txBody>
          <a:bodyPr>
            <a:normAutofit fontScale="77500" lnSpcReduction="20000"/>
          </a:bodyPr>
          <a:lstStyle/>
          <a:p>
            <a:pPr algn="just"/>
            <a:r>
              <a:rPr lang="en-US" sz="2400" dirty="0"/>
              <a:t>    Fake news is false or misleading information presented as news. It often has the aim of damaging the reputation of a person or entity, or making money through advertising revenue. However, the term does not have a fixed definition, and has been applied more broadly to include any type of false information, including unintentional and unconscious mechanisms, and also by high-profile individuals to apply to any news unfavorable to his/her personal perspectives.</a:t>
            </a:r>
            <a:endParaRPr lang="en-US" sz="1800"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
        <p:nvSpPr>
          <p:cNvPr id="5" name="Date Placeholder 4">
            <a:extLst>
              <a:ext uri="{FF2B5EF4-FFF2-40B4-BE49-F238E27FC236}">
                <a16:creationId xmlns:a16="http://schemas.microsoft.com/office/drawing/2014/main" id="{7F9F20AF-B92A-486E-B719-A944AF4C813D}"/>
              </a:ext>
            </a:extLst>
          </p:cNvPr>
          <p:cNvSpPr>
            <a:spLocks noGrp="1"/>
          </p:cNvSpPr>
          <p:nvPr>
            <p:ph type="dt" sz="half" idx="10"/>
          </p:nvPr>
        </p:nvSpPr>
        <p:spPr/>
        <p:txBody>
          <a:bodyPr/>
          <a:lstStyle/>
          <a:p>
            <a:fld id="{7149B98F-07D8-46E9-8C87-51A2642F1122}" type="datetime1">
              <a:rPr lang="en-US" smtClean="0"/>
              <a:t>1/3/23</a:t>
            </a:fld>
            <a:endParaRPr lang="en-US" dirty="0"/>
          </a:p>
        </p:txBody>
      </p:sp>
      <p:sp>
        <p:nvSpPr>
          <p:cNvPr id="6" name="Footer Placeholder 5">
            <a:extLst>
              <a:ext uri="{FF2B5EF4-FFF2-40B4-BE49-F238E27FC236}">
                <a16:creationId xmlns:a16="http://schemas.microsoft.com/office/drawing/2014/main" id="{FA63F435-02E8-426B-AC0F-256ACE1AC09D}"/>
              </a:ext>
            </a:extLst>
          </p:cNvPr>
          <p:cNvSpPr>
            <a:spLocks noGrp="1"/>
          </p:cNvSpPr>
          <p:nvPr>
            <p:ph type="ftr" sz="quarter" idx="11"/>
          </p:nvPr>
        </p:nvSpPr>
        <p:spPr/>
        <p:txBody>
          <a:bodyPr/>
          <a:lstStyle/>
          <a:p>
            <a:r>
              <a:rPr lang="en-US"/>
              <a:t>Fake news Classification</a:t>
            </a:r>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892177"/>
            <a:ext cx="8421688" cy="1325563"/>
          </a:xfrm>
        </p:spPr>
        <p:txBody>
          <a:bodyPr/>
          <a:lstStyle/>
          <a:p>
            <a:r>
              <a:rPr lang="en-US" dirty="0"/>
              <a:t>Hardware and software requirements.</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fld id="{044EA39D-51F3-4502-984D-C484D3712ED1}" type="datetime1">
              <a:rPr lang="en-US" smtClean="0"/>
              <a:t>1/3/23</a:t>
            </a:fld>
            <a:endParaRPr lang="en-US" dirty="0"/>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34" name="TextBox 33">
            <a:extLst>
              <a:ext uri="{FF2B5EF4-FFF2-40B4-BE49-F238E27FC236}">
                <a16:creationId xmlns:a16="http://schemas.microsoft.com/office/drawing/2014/main" id="{BD812E00-1C99-4FE7-A063-60DE6F2AF5FD}"/>
              </a:ext>
            </a:extLst>
          </p:cNvPr>
          <p:cNvSpPr txBox="1"/>
          <p:nvPr/>
        </p:nvSpPr>
        <p:spPr>
          <a:xfrm>
            <a:off x="2887911" y="2136338"/>
            <a:ext cx="6094602" cy="258532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Python 3.8.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NumPy.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Pandas.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Matplotlib.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Seaborn. 6. Data science.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SciPy </a:t>
            </a:r>
          </a:p>
          <a:p>
            <a:pPr marL="342900" lvl="0" indent="-342900" algn="l">
              <a:buFont typeface="+mj-lt"/>
              <a:buAutoNum type="arabicPeriod"/>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Sklearn</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l">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Anaconda Environment,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IN" sz="1800" dirty="0">
                <a:effectLst/>
                <a:latin typeface="Calibri" panose="020F0502020204030204" pitchFamily="34" charset="0"/>
                <a:ea typeface="Calibri" panose="020F0502020204030204" pitchFamily="34" charset="0"/>
                <a:cs typeface="Times New Roman" panose="02020603050405020304" pitchFamily="18" charset="0"/>
              </a:rPr>
              <a:t> Notebook.</a:t>
            </a:r>
          </a:p>
          <a:p>
            <a:pPr marL="457200" algn="l"/>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04854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843862" y="221058"/>
            <a:ext cx="8421688" cy="634619"/>
          </a:xfrm>
        </p:spPr>
        <p:txBody>
          <a:bodyPr/>
          <a:lstStyle/>
          <a:p>
            <a:r>
              <a:rPr lang="en-US" u="sng" dirty="0"/>
              <a:t>Model Development.</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fld id="{7663499F-5473-4D5F-AB60-479A4D7298F1}" type="datetime1">
              <a:rPr lang="en-US" smtClean="0"/>
              <a:t>1/3/23</a:t>
            </a:fld>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pic>
        <p:nvPicPr>
          <p:cNvPr id="10" name="Picture 9">
            <a:extLst>
              <a:ext uri="{FF2B5EF4-FFF2-40B4-BE49-F238E27FC236}">
                <a16:creationId xmlns:a16="http://schemas.microsoft.com/office/drawing/2014/main" id="{FA428632-66AE-4C44-B86E-DE27FD188953}"/>
              </a:ext>
            </a:extLst>
          </p:cNvPr>
          <p:cNvPicPr/>
          <p:nvPr/>
        </p:nvPicPr>
        <p:blipFill>
          <a:blip r:embed="rId2">
            <a:extLst>
              <a:ext uri="{28A0092B-C50C-407E-A947-70E740481C1C}">
                <a14:useLocalDpi xmlns:a14="http://schemas.microsoft.com/office/drawing/2010/main" val="0"/>
              </a:ext>
            </a:extLst>
          </a:blip>
          <a:stretch>
            <a:fillRect/>
          </a:stretch>
        </p:blipFill>
        <p:spPr>
          <a:xfrm>
            <a:off x="2209800" y="2109211"/>
            <a:ext cx="7066332" cy="3998595"/>
          </a:xfrm>
          <a:prstGeom prst="rect">
            <a:avLst/>
          </a:prstGeom>
        </p:spPr>
      </p:pic>
      <p:sp>
        <p:nvSpPr>
          <p:cNvPr id="15" name="TextBox 14">
            <a:extLst>
              <a:ext uri="{FF2B5EF4-FFF2-40B4-BE49-F238E27FC236}">
                <a16:creationId xmlns:a16="http://schemas.microsoft.com/office/drawing/2014/main" id="{240303D4-D8E7-4749-AD5A-44DC490EF566}"/>
              </a:ext>
            </a:extLst>
          </p:cNvPr>
          <p:cNvSpPr txBox="1"/>
          <p:nvPr/>
        </p:nvSpPr>
        <p:spPr>
          <a:xfrm>
            <a:off x="2641836" y="1095832"/>
            <a:ext cx="6094602" cy="64633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I have started the training in selecting the best random state parameter for the model as follows.</a:t>
            </a:r>
            <a:endParaRPr lang="en-IN" dirty="0"/>
          </a:p>
        </p:txBody>
      </p:sp>
    </p:spTree>
    <p:extLst>
      <p:ext uri="{BB962C8B-B14F-4D97-AF65-F5344CB8AC3E}">
        <p14:creationId xmlns:p14="http://schemas.microsoft.com/office/powerpoint/2010/main" val="4151694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843862" y="221058"/>
            <a:ext cx="8421688" cy="634619"/>
          </a:xfrm>
        </p:spPr>
        <p:txBody>
          <a:bodyPr/>
          <a:lstStyle/>
          <a:p>
            <a:r>
              <a:rPr lang="en-US" u="sng" dirty="0"/>
              <a:t>Model Development.</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fld id="{7663499F-5473-4D5F-AB60-479A4D7298F1}" type="datetime1">
              <a:rPr lang="en-US" smtClean="0"/>
              <a:t>1/3/23</a:t>
            </a:fld>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15" name="TextBox 14">
            <a:extLst>
              <a:ext uri="{FF2B5EF4-FFF2-40B4-BE49-F238E27FC236}">
                <a16:creationId xmlns:a16="http://schemas.microsoft.com/office/drawing/2014/main" id="{240303D4-D8E7-4749-AD5A-44DC490EF566}"/>
              </a:ext>
            </a:extLst>
          </p:cNvPr>
          <p:cNvSpPr txBox="1"/>
          <p:nvPr/>
        </p:nvSpPr>
        <p:spPr>
          <a:xfrm>
            <a:off x="933827" y="1828800"/>
            <a:ext cx="2743200" cy="2450094"/>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After selecting the best random state parameter, I have spitted the data into test and train with test size as 25 %. Again, I have imported the required libraries to import my ML algorithms.</a:t>
            </a:r>
          </a:p>
        </p:txBody>
      </p:sp>
      <p:pic>
        <p:nvPicPr>
          <p:cNvPr id="8" name="Picture 7">
            <a:extLst>
              <a:ext uri="{FF2B5EF4-FFF2-40B4-BE49-F238E27FC236}">
                <a16:creationId xmlns:a16="http://schemas.microsoft.com/office/drawing/2014/main" id="{1F78E50A-A837-4C99-B090-11B861E0D7FD}"/>
              </a:ext>
            </a:extLst>
          </p:cNvPr>
          <p:cNvPicPr/>
          <p:nvPr/>
        </p:nvPicPr>
        <p:blipFill>
          <a:blip r:embed="rId2">
            <a:extLst>
              <a:ext uri="{28A0092B-C50C-407E-A947-70E740481C1C}">
                <a14:useLocalDpi xmlns:a14="http://schemas.microsoft.com/office/drawing/2010/main" val="0"/>
              </a:ext>
            </a:extLst>
          </a:blip>
          <a:stretch>
            <a:fillRect/>
          </a:stretch>
        </p:blipFill>
        <p:spPr>
          <a:xfrm>
            <a:off x="4228051" y="855677"/>
            <a:ext cx="7223221" cy="5342890"/>
          </a:xfrm>
          <a:prstGeom prst="rect">
            <a:avLst/>
          </a:prstGeom>
        </p:spPr>
      </p:pic>
    </p:spTree>
    <p:extLst>
      <p:ext uri="{BB962C8B-B14F-4D97-AF65-F5344CB8AC3E}">
        <p14:creationId xmlns:p14="http://schemas.microsoft.com/office/powerpoint/2010/main" val="3284428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930138" y="499377"/>
            <a:ext cx="10331723" cy="634619"/>
          </a:xfrm>
        </p:spPr>
        <p:txBody>
          <a:bodyPr>
            <a:noAutofit/>
          </a:bodyPr>
          <a:lstStyle/>
          <a:p>
            <a:r>
              <a:rPr lang="en-IN" b="1" u="sng"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Key-Metrics for success in solving problem under consideration.</a:t>
            </a:r>
            <a:endParaRPr lang="en-US" u="sng" dirty="0"/>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fld id="{7663499F-5473-4D5F-AB60-479A4D7298F1}" type="datetime1">
              <a:rPr lang="en-US" smtClean="0"/>
              <a:t>1/3/23</a:t>
            </a:fld>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15" name="TextBox 14">
            <a:extLst>
              <a:ext uri="{FF2B5EF4-FFF2-40B4-BE49-F238E27FC236}">
                <a16:creationId xmlns:a16="http://schemas.microsoft.com/office/drawing/2014/main" id="{240303D4-D8E7-4749-AD5A-44DC490EF566}"/>
              </a:ext>
            </a:extLst>
          </p:cNvPr>
          <p:cNvSpPr txBox="1"/>
          <p:nvPr/>
        </p:nvSpPr>
        <p:spPr>
          <a:xfrm>
            <a:off x="1797892" y="2009528"/>
            <a:ext cx="3294224" cy="1663597"/>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I have taken key metrics as Accuracy, Precision, Recall and F1 scores to analysis the best model.</a:t>
            </a: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CC2B8FA3-2EC2-4592-82A1-6B7154414871}"/>
              </a:ext>
            </a:extLst>
          </p:cNvPr>
          <p:cNvPicPr/>
          <p:nvPr/>
        </p:nvPicPr>
        <p:blipFill>
          <a:blip r:embed="rId2">
            <a:extLst>
              <a:ext uri="{28A0092B-C50C-407E-A947-70E740481C1C}">
                <a14:useLocalDpi xmlns:a14="http://schemas.microsoft.com/office/drawing/2010/main" val="0"/>
              </a:ext>
            </a:extLst>
          </a:blip>
          <a:stretch>
            <a:fillRect/>
          </a:stretch>
        </p:blipFill>
        <p:spPr>
          <a:xfrm>
            <a:off x="6475867" y="1748638"/>
            <a:ext cx="4133850" cy="1857375"/>
          </a:xfrm>
          <a:prstGeom prst="rect">
            <a:avLst/>
          </a:prstGeom>
        </p:spPr>
      </p:pic>
      <p:sp>
        <p:nvSpPr>
          <p:cNvPr id="16" name="TextBox 15">
            <a:extLst>
              <a:ext uri="{FF2B5EF4-FFF2-40B4-BE49-F238E27FC236}">
                <a16:creationId xmlns:a16="http://schemas.microsoft.com/office/drawing/2014/main" id="{044D5CF8-E61B-41CC-BE6B-A95CB46DE6D0}"/>
              </a:ext>
            </a:extLst>
          </p:cNvPr>
          <p:cNvSpPr txBox="1"/>
          <p:nvPr/>
        </p:nvSpPr>
        <p:spPr>
          <a:xfrm>
            <a:off x="2980189" y="4200679"/>
            <a:ext cx="6094602" cy="1561005"/>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As we can see above Random Forest tops the chart, I have selected Random Forest model as my final model and I have Hyper parameter tuned the same to increase the performance of the model and have achieved the accuracy of 99.364 % and I have saved the model.</a:t>
            </a:r>
          </a:p>
        </p:txBody>
      </p:sp>
    </p:spTree>
    <p:extLst>
      <p:ext uri="{BB962C8B-B14F-4D97-AF65-F5344CB8AC3E}">
        <p14:creationId xmlns:p14="http://schemas.microsoft.com/office/powerpoint/2010/main" val="340540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930138" y="499377"/>
            <a:ext cx="10331723" cy="634619"/>
          </a:xfrm>
        </p:spPr>
        <p:txBody>
          <a:bodyPr>
            <a:noAutofit/>
          </a:bodyPr>
          <a:lstStyle/>
          <a:p>
            <a:r>
              <a:rPr lang="en-IN" b="1" u="sng"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Key-Metrics for success in solving problem under consideration.</a:t>
            </a:r>
            <a:endParaRPr lang="en-US" u="sng" dirty="0"/>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fld id="{7663499F-5473-4D5F-AB60-479A4D7298F1}" type="datetime1">
              <a:rPr lang="en-US" smtClean="0"/>
              <a:t>1/3/23</a:t>
            </a:fld>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pic>
        <p:nvPicPr>
          <p:cNvPr id="9" name="Picture 8">
            <a:extLst>
              <a:ext uri="{FF2B5EF4-FFF2-40B4-BE49-F238E27FC236}">
                <a16:creationId xmlns:a16="http://schemas.microsoft.com/office/drawing/2014/main" id="{85FE8D96-577D-4C61-9CDC-062C4E7C4620}"/>
              </a:ext>
            </a:extLst>
          </p:cNvPr>
          <p:cNvPicPr/>
          <p:nvPr/>
        </p:nvPicPr>
        <p:blipFill>
          <a:blip r:embed="rId2"/>
          <a:stretch>
            <a:fillRect/>
          </a:stretch>
        </p:blipFill>
        <p:spPr>
          <a:xfrm>
            <a:off x="4127867" y="1689735"/>
            <a:ext cx="6089924" cy="2160812"/>
          </a:xfrm>
          <a:prstGeom prst="rect">
            <a:avLst/>
          </a:prstGeom>
        </p:spPr>
      </p:pic>
      <p:sp>
        <p:nvSpPr>
          <p:cNvPr id="11" name="TextBox 10">
            <a:extLst>
              <a:ext uri="{FF2B5EF4-FFF2-40B4-BE49-F238E27FC236}">
                <a16:creationId xmlns:a16="http://schemas.microsoft.com/office/drawing/2014/main" id="{F51D1953-FD0B-444F-9CBA-B8A3BD3617D2}"/>
              </a:ext>
            </a:extLst>
          </p:cNvPr>
          <p:cNvSpPr txBox="1"/>
          <p:nvPr/>
        </p:nvSpPr>
        <p:spPr>
          <a:xfrm>
            <a:off x="2209800" y="4254644"/>
            <a:ext cx="6094602" cy="1560171"/>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As we can see above Random Forest tops the chart, I have selected Random Forest model as my final model and I have Hyper parameter tuned the same to increase the performance of the model and have achieved the accuracy of 99.364 % and I have saved the model</a:t>
            </a:r>
            <a:endParaRPr lang="en-IN" dirty="0"/>
          </a:p>
        </p:txBody>
      </p:sp>
    </p:spTree>
    <p:extLst>
      <p:ext uri="{BB962C8B-B14F-4D97-AF65-F5344CB8AC3E}">
        <p14:creationId xmlns:p14="http://schemas.microsoft.com/office/powerpoint/2010/main" val="3314477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33989"/>
            <a:ext cx="5111750" cy="1204912"/>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3682546"/>
            <a:ext cx="5111750" cy="1525588"/>
          </a:xfrm>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85000" lnSpcReduction="20000"/>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The finding of the study is that when the news’s are being published on a bogus name, the author names not available that news are end up being Fake, and also, we can understand this fake news’s are desperately being spread among the public to create a fake image of an individual, or to get profit out of it or to destroy the good deeds of the target person.</a:t>
            </a:r>
            <a:endParaRPr lang="en-US" dirty="0"/>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fld id="{FC8278C5-78E4-4422-A0C5-BBF7850F3973}" type="datetime1">
              <a:rPr lang="en-US" smtClean="0"/>
              <a:t>1/3/23</a:t>
            </a:fld>
            <a:endParaRPr lang="en-US" dirty="0"/>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
        <p:nvSpPr>
          <p:cNvPr id="8" name="TextBox 7">
            <a:extLst>
              <a:ext uri="{FF2B5EF4-FFF2-40B4-BE49-F238E27FC236}">
                <a16:creationId xmlns:a16="http://schemas.microsoft.com/office/drawing/2014/main" id="{E4EF2694-F494-4128-9129-2C156D4BDA44}"/>
              </a:ext>
            </a:extLst>
          </p:cNvPr>
          <p:cNvSpPr txBox="1"/>
          <p:nvPr/>
        </p:nvSpPr>
        <p:spPr>
          <a:xfrm>
            <a:off x="5647888" y="2541298"/>
            <a:ext cx="6094602" cy="769441"/>
          </a:xfrm>
          <a:prstGeom prst="rect">
            <a:avLst/>
          </a:prstGeom>
          <a:noFill/>
        </p:spPr>
        <p:txBody>
          <a:bodyPr wrap="square">
            <a:spAutoFit/>
          </a:bodyPr>
          <a:lstStyle/>
          <a:p>
            <a:pPr algn="just">
              <a:lnSpc>
                <a:spcPct val="150000"/>
              </a:lnSpc>
              <a:spcBef>
                <a:spcPts val="200"/>
              </a:spcBef>
            </a:pPr>
            <a:r>
              <a:rPr lang="en-IN" sz="3200" u="sng" dirty="0">
                <a:effectLst/>
                <a:latin typeface="Freestyle Script" panose="030804020302050B0404" pitchFamily="66" charset="0"/>
                <a:ea typeface="Times New Roman" panose="02020603050405020304" pitchFamily="18" charset="0"/>
                <a:cs typeface="Times New Roman" panose="02020603050405020304" pitchFamily="18" charset="0"/>
              </a:rPr>
              <a:t>Key Findings and Conclusions of the Study</a:t>
            </a:r>
          </a:p>
        </p:txBody>
      </p:sp>
    </p:spTree>
    <p:extLst>
      <p:ext uri="{BB962C8B-B14F-4D97-AF65-F5344CB8AC3E}">
        <p14:creationId xmlns:p14="http://schemas.microsoft.com/office/powerpoint/2010/main" val="92017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182880" y="1615736"/>
            <a:ext cx="10915650" cy="2921974"/>
          </a:xfrm>
        </p:spPr>
        <p:txBody>
          <a:bodyPr/>
          <a:lstStyle/>
          <a:p>
            <a:r>
              <a:rPr lang="en-US" dirty="0"/>
              <a:t>                         </a:t>
            </a:r>
            <a:r>
              <a:rPr lang="en-US" sz="9600"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rot="16592351" flipH="1" flipV="1">
            <a:off x="7861991" y="5093308"/>
            <a:ext cx="497640" cy="716250"/>
          </a:xfrm>
        </p:spPr>
        <p:txBody>
          <a:bodyPr>
            <a:normAutofit/>
          </a:bodyPr>
          <a:lstStyle/>
          <a:p>
            <a:r>
              <a:rPr lang="en-US" sz="800" dirty="0"/>
              <a:t>.</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fld id="{53EA3E15-0B3E-4B2D-8ADC-53D8EAFF6213}" type="datetime1">
              <a:rPr lang="en-US" smtClean="0"/>
              <a:t>1/3/23</a:t>
            </a:fld>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introduction</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436228" y="2557463"/>
            <a:ext cx="2419911" cy="514350"/>
          </a:xfrm>
        </p:spPr>
        <p:txBody>
          <a:bodyPr/>
          <a:lstStyle/>
          <a:p>
            <a:r>
              <a:rPr lang="en-US" dirty="0"/>
              <a:t>Analytical problem Framing</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838200" y="3633788"/>
            <a:ext cx="2624364" cy="514350"/>
          </a:xfrm>
        </p:spPr>
        <p:txBody>
          <a:bodyPr/>
          <a:lstStyle/>
          <a:p>
            <a:r>
              <a:rPr lang="en-US" dirty="0"/>
              <a:t>Insights and model development</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Conclusion</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Problem analysis introduction, conceptual background and review of literature.</a:t>
            </a:r>
          </a:p>
          <a:p>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lstStyle/>
          <a:p>
            <a:r>
              <a:rPr lang="en-US" dirty="0"/>
              <a:t>Mathematical/ Analytical Modeling of the Problem, Data Sources and their formats.</a:t>
            </a:r>
          </a:p>
          <a:p>
            <a:endParaRPr lang="en-US" dirty="0"/>
          </a:p>
          <a:p>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dirty="0"/>
              <a:t>EDA, Word cloud, Training the model</a:t>
            </a:r>
          </a:p>
          <a:p>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Key Findings, learning outcome, limitation of the work.</a:t>
            </a:r>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fld id="{7FFDFC10-B2C2-48DE-A3DC-0FABB0632D21}" type="datetime1">
              <a:rPr lang="en-US" smtClean="0"/>
              <a:t>1/3/23</a:t>
            </a:fld>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476301"/>
            <a:ext cx="1402658" cy="245174"/>
          </a:xfrm>
        </p:spPr>
        <p:txBody>
          <a:bodyPr/>
          <a:lstStyle/>
          <a:p>
            <a:r>
              <a:rPr lang="en-US" dirty="0"/>
              <a:t>Fake news Classification</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32144" y="2574789"/>
            <a:ext cx="5738070" cy="365125"/>
          </a:xfrm>
        </p:spPr>
        <p:txBody>
          <a:bodyPr vert="horz" lIns="91440" tIns="45720" rIns="91440" bIns="45720" rtlCol="0" anchor="t">
            <a:normAutofit lnSpcReduction="10000"/>
          </a:bodyPr>
          <a:lstStyle/>
          <a:p>
            <a:r>
              <a:rPr lang="en-US" dirty="0"/>
              <a:t>Understanding the Business requirements</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a:lstStyle/>
          <a:p>
            <a:r>
              <a:rPr lang="en-US" dirty="0"/>
              <a:t>We have done reasonable analysis with the data collected and figured out news without author name are tend to be more fake than other</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dirty="0"/>
              <a:t>EDA</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a:lstStyle/>
          <a:p>
            <a:r>
              <a:rPr lang="en-US" dirty="0"/>
              <a:t>Done basic data cleansing and play around with the data and preprocessing.</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a:normAutofit lnSpcReduction="10000"/>
          </a:bodyPr>
          <a:lstStyle/>
          <a:p>
            <a:r>
              <a:rPr lang="en-US" dirty="0"/>
              <a:t>Insights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a:lstStyle/>
          <a:p>
            <a:r>
              <a:rPr lang="en-US" dirty="0"/>
              <a:t>With use of word cloud we are analyzing the data</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a:normAutofit lnSpcReduction="10000"/>
          </a:bodyPr>
          <a:lstStyle/>
          <a:p>
            <a:r>
              <a:rPr lang="en-US" dirty="0"/>
              <a:t>Plotting the model with NLP</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a:lstStyle/>
          <a:p>
            <a:r>
              <a:rPr lang="en-US" dirty="0"/>
              <a:t>With all above collected and preprocessed data using ML we are creating a model.</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fld id="{E9A217EB-AE56-4A80-85F3-79FCCF225987}" type="datetime1">
              <a:rPr lang="en-US" smtClean="0"/>
              <a:t>1/3/23</a:t>
            </a:fld>
            <a:endParaRPr lang="en-US" dirty="0"/>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Fake news Classification</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11060" y="4167242"/>
            <a:ext cx="4848837" cy="1325563"/>
          </a:xfrm>
        </p:spPr>
        <p:txBody>
          <a:bodyPr>
            <a:normAutofit/>
          </a:bodyPr>
          <a:lstStyle/>
          <a:p>
            <a:r>
              <a:rPr lang="en-US" dirty="0"/>
              <a:t>Conceptual Background of the Domain Problem</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fld id="{114D9F30-4B60-46E3-BE51-633EC8E6CF37}" type="datetime1">
              <a:rPr lang="en-US" smtClean="0"/>
              <a:t>1/3/23</a:t>
            </a:fld>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Fake news Classification</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sp>
        <p:nvSpPr>
          <p:cNvPr id="31" name="TextBox 30">
            <a:extLst>
              <a:ext uri="{FF2B5EF4-FFF2-40B4-BE49-F238E27FC236}">
                <a16:creationId xmlns:a16="http://schemas.microsoft.com/office/drawing/2014/main" id="{28F731BD-3A6D-4105-9971-99984BDA7E1C}"/>
              </a:ext>
            </a:extLst>
          </p:cNvPr>
          <p:cNvSpPr txBox="1"/>
          <p:nvPr/>
        </p:nvSpPr>
        <p:spPr>
          <a:xfrm>
            <a:off x="5431872" y="494193"/>
            <a:ext cx="6098796" cy="2585323"/>
          </a:xfrm>
          <a:prstGeom prst="rect">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gn="just"/>
            <a:r>
              <a:rPr lang="en-US" dirty="0"/>
              <a:t>The authenticity of Information has become a longstanding issue affecting businesses and society, both for printed and digital media. On social networks, the reach and effects of information spread occur at such a fast pace and so amplified that distorted, inaccurate, or false information acquires a tremendous potential to cause real-world impacts, within minutes, for millions of users. Recently, several public concerns about this problem and some approaches to mitigate the problem were expressed</a:t>
            </a:r>
            <a:endParaRPr lang="en-IN" dirty="0"/>
          </a:p>
        </p:txBody>
      </p:sp>
      <p:sp>
        <p:nvSpPr>
          <p:cNvPr id="33" name="TextBox 32">
            <a:extLst>
              <a:ext uri="{FF2B5EF4-FFF2-40B4-BE49-F238E27FC236}">
                <a16:creationId xmlns:a16="http://schemas.microsoft.com/office/drawing/2014/main" id="{908B1F67-4C9B-4CE5-B57E-6BFD505AD8CD}"/>
              </a:ext>
            </a:extLst>
          </p:cNvPr>
          <p:cNvSpPr txBox="1"/>
          <p:nvPr/>
        </p:nvSpPr>
        <p:spPr>
          <a:xfrm>
            <a:off x="5431872" y="4097509"/>
            <a:ext cx="6098796" cy="1754326"/>
          </a:xfrm>
          <a:prstGeom prst="rect">
            <a:avLst/>
          </a:prstGeom>
          <a:solidFill>
            <a:schemeClr val="accent6">
              <a:alpha val="50000"/>
            </a:schemeClr>
          </a:solidFill>
          <a:ln>
            <a:noFill/>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gn="just"/>
            <a:r>
              <a:rPr lang="en-US" dirty="0"/>
              <a:t>In the below blog we are going to see about how we are classifying the fake news with the genuine news; we are going to use several machine learning techniques and we will plot and </a:t>
            </a:r>
            <a:r>
              <a:rPr lang="en-US" dirty="0" err="1"/>
              <a:t>analyse</a:t>
            </a:r>
            <a:r>
              <a:rPr lang="en-US" dirty="0"/>
              <a:t> how to identify a news as fake. I have tried using several NLP techniques and arrived at a model that will classify news is fake or genuine. </a:t>
            </a:r>
            <a:endParaRPr lang="en-IN" dirty="0"/>
          </a:p>
        </p:txBody>
      </p:sp>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668588" y="203566"/>
            <a:ext cx="5111750" cy="794724"/>
          </a:xfrm>
        </p:spPr>
        <p:txBody>
          <a:bodyPr/>
          <a:lstStyle/>
          <a:p>
            <a:r>
              <a:rPr lang="en-IN" dirty="0"/>
              <a:t>Review of Literature</a:t>
            </a:r>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US" sz="1800" b="1" dirty="0"/>
              <a:t>The purpose of the literature review is to: </a:t>
            </a:r>
          </a:p>
          <a:p>
            <a:pPr marL="342900" indent="-342900">
              <a:buAutoNum type="arabicPeriod"/>
            </a:pPr>
            <a:r>
              <a:rPr lang="en-US" dirty="0"/>
              <a:t>Identify the News basis on the content and author to tell weather it is fake or not.</a:t>
            </a:r>
          </a:p>
          <a:p>
            <a:pPr marL="342900" indent="-342900">
              <a:buAutoNum type="arabicPeriod"/>
            </a:pPr>
            <a:r>
              <a:rPr lang="en-US" dirty="0"/>
              <a:t>Stop the spread of fake news which will potentially spread incorrect information amount the people.</a:t>
            </a:r>
            <a:endParaRPr lang="en-ZA" noProof="1"/>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fld id="{F7F76900-111C-4671-BCBE-5196A2B44588}" type="datetime1">
              <a:rPr lang="en-US" smtClean="0"/>
              <a:t>1/3/23</a:t>
            </a:fld>
            <a:endParaRPr lang="en-US" dirty="0"/>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a:t>Fake news Classification</a:t>
            </a:r>
            <a:endParaRPr lang="en-US" dirty="0"/>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157519" y="2571235"/>
            <a:ext cx="5013401" cy="1715531"/>
          </a:xfr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lstStyle/>
          <a:p>
            <a:r>
              <a:rPr lang="en-IN" dirty="0"/>
              <a:t>Analytical Problem Framing</a:t>
            </a:r>
            <a:endParaRPr lang="en-US" dirty="0"/>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fld id="{347B59CB-7506-439A-AA04-7B372477F626}" type="datetime1">
              <a:rPr lang="en-US" smtClean="0"/>
              <a:t>1/3/23</a:t>
            </a:fld>
            <a:endParaRPr lang="en-US" dirty="0"/>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a:t>Fake news Classification</a:t>
            </a:r>
            <a:endParaRPr lang="en-ZA"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8</a:t>
            </a:fld>
            <a:endParaRPr lang="en-ZA" dirty="0"/>
          </a:p>
        </p:txBody>
      </p:sp>
      <p:sp>
        <p:nvSpPr>
          <p:cNvPr id="15" name="TextBox 14">
            <a:extLst>
              <a:ext uri="{FF2B5EF4-FFF2-40B4-BE49-F238E27FC236}">
                <a16:creationId xmlns:a16="http://schemas.microsoft.com/office/drawing/2014/main" id="{045E6D57-848A-4169-B1BB-DB684052EDAB}"/>
              </a:ext>
            </a:extLst>
          </p:cNvPr>
          <p:cNvSpPr txBox="1"/>
          <p:nvPr/>
        </p:nvSpPr>
        <p:spPr>
          <a:xfrm>
            <a:off x="85987" y="136525"/>
            <a:ext cx="5366857" cy="3323987"/>
          </a:xfrm>
          <a:prstGeom prst="rect">
            <a:avLst/>
          </a:prstGeom>
          <a:noFill/>
        </p:spPr>
        <p:txBody>
          <a:bodyPr wrap="square">
            <a:spAutoFit/>
          </a:bodyPr>
          <a:lstStyle/>
          <a:p>
            <a:r>
              <a:rPr lang="en-US" sz="2400" b="1" u="sng" dirty="0"/>
              <a:t>Mathematical/ Analytical Modeling of the Problem </a:t>
            </a:r>
          </a:p>
          <a:p>
            <a:r>
              <a:rPr lang="en-US" dirty="0"/>
              <a:t>I start analysis on this project in importing the data set and simple play around with the data and identifying the characteristics of each column. I noticed that there are four columns “id”, “headlines”, “</a:t>
            </a:r>
            <a:r>
              <a:rPr lang="en-US" dirty="0" err="1"/>
              <a:t>written_by</a:t>
            </a:r>
            <a:r>
              <a:rPr lang="en-US" dirty="0"/>
              <a:t>”, “news”, “labels”. Id column only have unique variables which won’t help us in predicting.so I decided to drop ID. And I also checked there were about 109 duplicate records I dropped those records also.</a:t>
            </a:r>
            <a:endParaRPr lang="en-IN" dirty="0"/>
          </a:p>
        </p:txBody>
      </p:sp>
      <p:pic>
        <p:nvPicPr>
          <p:cNvPr id="16" name="Picture 15">
            <a:extLst>
              <a:ext uri="{FF2B5EF4-FFF2-40B4-BE49-F238E27FC236}">
                <a16:creationId xmlns:a16="http://schemas.microsoft.com/office/drawing/2014/main" id="{931BCCFA-30FE-429C-80C7-4C045EAF8F24}"/>
              </a:ext>
            </a:extLst>
          </p:cNvPr>
          <p:cNvPicPr/>
          <p:nvPr/>
        </p:nvPicPr>
        <p:blipFill>
          <a:blip r:embed="rId2">
            <a:extLst>
              <a:ext uri="{28A0092B-C50C-407E-A947-70E740481C1C}">
                <a14:useLocalDpi xmlns:a14="http://schemas.microsoft.com/office/drawing/2010/main" val="0"/>
              </a:ext>
            </a:extLst>
          </a:blip>
          <a:stretch>
            <a:fillRect/>
          </a:stretch>
        </p:blipFill>
        <p:spPr>
          <a:xfrm>
            <a:off x="5590913" y="468563"/>
            <a:ext cx="6515100" cy="1528017"/>
          </a:xfrm>
          <a:prstGeom prst="rect">
            <a:avLst/>
          </a:prstGeom>
        </p:spPr>
      </p:pic>
      <p:pic>
        <p:nvPicPr>
          <p:cNvPr id="17" name="Picture 16">
            <a:extLst>
              <a:ext uri="{FF2B5EF4-FFF2-40B4-BE49-F238E27FC236}">
                <a16:creationId xmlns:a16="http://schemas.microsoft.com/office/drawing/2014/main" id="{8985907F-7E39-4C70-B86C-99F65AD522ED}"/>
              </a:ext>
            </a:extLst>
          </p:cNvPr>
          <p:cNvPicPr/>
          <p:nvPr/>
        </p:nvPicPr>
        <p:blipFill>
          <a:blip r:embed="rId3">
            <a:extLst>
              <a:ext uri="{28A0092B-C50C-407E-A947-70E740481C1C}">
                <a14:useLocalDpi xmlns:a14="http://schemas.microsoft.com/office/drawing/2010/main" val="0"/>
              </a:ext>
            </a:extLst>
          </a:blip>
          <a:stretch>
            <a:fillRect/>
          </a:stretch>
        </p:blipFill>
        <p:spPr>
          <a:xfrm>
            <a:off x="5590913" y="2246468"/>
            <a:ext cx="4352925" cy="1228725"/>
          </a:xfrm>
          <a:prstGeom prst="rect">
            <a:avLst/>
          </a:prstGeom>
        </p:spPr>
      </p:pic>
      <p:pic>
        <p:nvPicPr>
          <p:cNvPr id="18" name="Picture 17">
            <a:extLst>
              <a:ext uri="{FF2B5EF4-FFF2-40B4-BE49-F238E27FC236}">
                <a16:creationId xmlns:a16="http://schemas.microsoft.com/office/drawing/2014/main" id="{37B7568E-4EF0-4B6C-89AE-91104E2DAACC}"/>
              </a:ext>
            </a:extLst>
          </p:cNvPr>
          <p:cNvPicPr/>
          <p:nvPr/>
        </p:nvPicPr>
        <p:blipFill>
          <a:blip r:embed="rId4">
            <a:extLst>
              <a:ext uri="{28A0092B-C50C-407E-A947-70E740481C1C}">
                <a14:useLocalDpi xmlns:a14="http://schemas.microsoft.com/office/drawing/2010/main" val="0"/>
              </a:ext>
            </a:extLst>
          </a:blip>
          <a:stretch>
            <a:fillRect/>
          </a:stretch>
        </p:blipFill>
        <p:spPr>
          <a:xfrm>
            <a:off x="5590913" y="3603028"/>
            <a:ext cx="6467475" cy="1019306"/>
          </a:xfrm>
          <a:prstGeom prst="rect">
            <a:avLst/>
          </a:prstGeom>
        </p:spPr>
      </p:pic>
      <p:sp>
        <p:nvSpPr>
          <p:cNvPr id="20" name="TextBox 19">
            <a:extLst>
              <a:ext uri="{FF2B5EF4-FFF2-40B4-BE49-F238E27FC236}">
                <a16:creationId xmlns:a16="http://schemas.microsoft.com/office/drawing/2014/main" id="{B96A6ABC-0532-47B5-8532-4B7DF8AC7987}"/>
              </a:ext>
            </a:extLst>
          </p:cNvPr>
          <p:cNvSpPr txBox="1"/>
          <p:nvPr/>
        </p:nvSpPr>
        <p:spPr>
          <a:xfrm>
            <a:off x="5649985" y="4914176"/>
            <a:ext cx="6098796" cy="968278"/>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Then post this I analysed the label column which is our target variable and I understood that label column has two variables ‘0’ and ‘1’. ‘0’denotes not a fake news and 1 denotes fake news.</a:t>
            </a:r>
          </a:p>
        </p:txBody>
      </p:sp>
    </p:spTree>
    <p:extLst>
      <p:ext uri="{BB962C8B-B14F-4D97-AF65-F5344CB8AC3E}">
        <p14:creationId xmlns:p14="http://schemas.microsoft.com/office/powerpoint/2010/main" val="2069393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fld id="{347B59CB-7506-439A-AA04-7B372477F626}" type="datetime1">
              <a:rPr lang="en-US" smtClean="0"/>
              <a:t>1/3/23</a:t>
            </a:fld>
            <a:endParaRPr lang="en-US" dirty="0"/>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a:t>Fake news Classification</a:t>
            </a:r>
            <a:endParaRPr lang="en-ZA"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9</a:t>
            </a:fld>
            <a:endParaRPr lang="en-ZA" dirty="0"/>
          </a:p>
        </p:txBody>
      </p:sp>
      <p:sp>
        <p:nvSpPr>
          <p:cNvPr id="15" name="TextBox 14">
            <a:extLst>
              <a:ext uri="{FF2B5EF4-FFF2-40B4-BE49-F238E27FC236}">
                <a16:creationId xmlns:a16="http://schemas.microsoft.com/office/drawing/2014/main" id="{045E6D57-848A-4169-B1BB-DB684052EDAB}"/>
              </a:ext>
            </a:extLst>
          </p:cNvPr>
          <p:cNvSpPr txBox="1"/>
          <p:nvPr/>
        </p:nvSpPr>
        <p:spPr>
          <a:xfrm>
            <a:off x="85987" y="136525"/>
            <a:ext cx="5366857" cy="830997"/>
          </a:xfrm>
          <a:prstGeom prst="rect">
            <a:avLst/>
          </a:prstGeom>
          <a:noFill/>
        </p:spPr>
        <p:txBody>
          <a:bodyPr wrap="square">
            <a:spAutoFit/>
          </a:bodyPr>
          <a:lstStyle/>
          <a:p>
            <a:r>
              <a:rPr lang="en-US" sz="2400" b="1" u="sng" dirty="0"/>
              <a:t>Mathematical/ Analytical Modeling of the Problem </a:t>
            </a:r>
          </a:p>
        </p:txBody>
      </p:sp>
      <p:pic>
        <p:nvPicPr>
          <p:cNvPr id="10" name="Picture 9">
            <a:extLst>
              <a:ext uri="{FF2B5EF4-FFF2-40B4-BE49-F238E27FC236}">
                <a16:creationId xmlns:a16="http://schemas.microsoft.com/office/drawing/2014/main" id="{50585FE9-2EA1-4105-8723-5A0C26C5CDB1}"/>
              </a:ext>
            </a:extLst>
          </p:cNvPr>
          <p:cNvPicPr/>
          <p:nvPr/>
        </p:nvPicPr>
        <p:blipFill>
          <a:blip r:embed="rId2">
            <a:extLst>
              <a:ext uri="{28A0092B-C50C-407E-A947-70E740481C1C}">
                <a14:useLocalDpi xmlns:a14="http://schemas.microsoft.com/office/drawing/2010/main" val="0"/>
              </a:ext>
            </a:extLst>
          </a:blip>
          <a:stretch>
            <a:fillRect/>
          </a:stretch>
        </p:blipFill>
        <p:spPr>
          <a:xfrm>
            <a:off x="5549948" y="136525"/>
            <a:ext cx="6467956" cy="5304988"/>
          </a:xfrm>
          <a:prstGeom prst="rect">
            <a:avLst/>
          </a:prstGeom>
        </p:spPr>
      </p:pic>
      <p:sp>
        <p:nvSpPr>
          <p:cNvPr id="12" name="TextBox 11">
            <a:extLst>
              <a:ext uri="{FF2B5EF4-FFF2-40B4-BE49-F238E27FC236}">
                <a16:creationId xmlns:a16="http://schemas.microsoft.com/office/drawing/2014/main" id="{A7087F15-709C-4540-A65F-40AA24D14767}"/>
              </a:ext>
            </a:extLst>
          </p:cNvPr>
          <p:cNvSpPr txBox="1"/>
          <p:nvPr/>
        </p:nvSpPr>
        <p:spPr>
          <a:xfrm>
            <a:off x="329267" y="1333524"/>
            <a:ext cx="4880296" cy="1857368"/>
          </a:xfrm>
          <a:prstGeom prst="rect">
            <a:avLst/>
          </a:prstGeom>
          <a:noFill/>
        </p:spPr>
        <p:txBody>
          <a:bodyPr wrap="square">
            <a:sp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On further analysis of the label data, I understood that we have a balanced data almost 50% of data with fake news and not fake news. Balance data will help us in building a perfect machine learning model and we also avoid the model to overfit and underfit with the data.</a:t>
            </a:r>
          </a:p>
        </p:txBody>
      </p:sp>
    </p:spTree>
    <p:extLst>
      <p:ext uri="{BB962C8B-B14F-4D97-AF65-F5344CB8AC3E}">
        <p14:creationId xmlns:p14="http://schemas.microsoft.com/office/powerpoint/2010/main" val="3808036777"/>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197</TotalTime>
  <Words>1642</Words>
  <Application>Microsoft Macintosh PowerPoint</Application>
  <PresentationFormat>Widescreen</PresentationFormat>
  <Paragraphs>172</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Freestyle Script</vt:lpstr>
      <vt:lpstr>Symbol</vt:lpstr>
      <vt:lpstr>Tenorite</vt:lpstr>
      <vt:lpstr>Monoline</vt:lpstr>
      <vt:lpstr>FAKE NEWS CLASSIFIER PROJECT</vt:lpstr>
      <vt:lpstr>ABOUT Fake news</vt:lpstr>
      <vt:lpstr>PROBLEM</vt:lpstr>
      <vt:lpstr>SOLUTION</vt:lpstr>
      <vt:lpstr>Conceptual Background of the Domain Problem</vt:lpstr>
      <vt:lpstr>Review of Literature</vt:lpstr>
      <vt:lpstr>Analytical Problem Framing</vt:lpstr>
      <vt:lpstr>PowerPoint Presentation</vt:lpstr>
      <vt:lpstr>PowerPoint Presentation</vt:lpstr>
      <vt:lpstr>Data Source and formats.</vt:lpstr>
      <vt:lpstr>Data Pre-Processing.</vt:lpstr>
      <vt:lpstr>Data Pre-Processing.</vt:lpstr>
      <vt:lpstr>Data Pre-Processing.</vt:lpstr>
      <vt:lpstr>Insights with word cloud</vt:lpstr>
      <vt:lpstr>Insights with word cloud</vt:lpstr>
      <vt:lpstr>Insights with word cloud</vt:lpstr>
      <vt:lpstr>Insights with word cloud</vt:lpstr>
      <vt:lpstr>Insights with word cloud</vt:lpstr>
      <vt:lpstr>Insights with word cloud</vt:lpstr>
      <vt:lpstr>Hardware and software requirements.</vt:lpstr>
      <vt:lpstr>Model Development.</vt:lpstr>
      <vt:lpstr>Model Development.</vt:lpstr>
      <vt:lpstr>Key-Metrics for success in solving problem under consideration.</vt:lpstr>
      <vt:lpstr>Key-Metrics for success in solving problem under consideration.</vt:lpstr>
      <vt:lpstr>SUMMARY</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CLASSIFIER PROJECT</dc:title>
  <dc:creator>Dilip Kumar</dc:creator>
  <cp:lastModifiedBy>Aditya Maurya</cp:lastModifiedBy>
  <cp:revision>3</cp:revision>
  <dcterms:created xsi:type="dcterms:W3CDTF">2021-09-03T19:42:27Z</dcterms:created>
  <dcterms:modified xsi:type="dcterms:W3CDTF">2023-01-03T10:11:28Z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